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77" r:id="rId8"/>
    <p:sldId id="305" r:id="rId9"/>
    <p:sldId id="281" r:id="rId10"/>
    <p:sldId id="283" r:id="rId11"/>
    <p:sldId id="291" r:id="rId12"/>
    <p:sldId id="302" r:id="rId13"/>
    <p:sldId id="284" r:id="rId14"/>
    <p:sldId id="285" r:id="rId15"/>
    <p:sldId id="292" r:id="rId16"/>
    <p:sldId id="287" r:id="rId17"/>
    <p:sldId id="304" r:id="rId18"/>
    <p:sldId id="260" r:id="rId19"/>
    <p:sldId id="261" r:id="rId20"/>
    <p:sldId id="262" r:id="rId21"/>
    <p:sldId id="276" r:id="rId22"/>
    <p:sldId id="267" r:id="rId23"/>
    <p:sldId id="263" r:id="rId24"/>
    <p:sldId id="268" r:id="rId25"/>
    <p:sldId id="271" r:id="rId26"/>
    <p:sldId id="274" r:id="rId27"/>
    <p:sldId id="306" r:id="rId28"/>
    <p:sldId id="303" r:id="rId29"/>
    <p:sldId id="265" r:id="rId30"/>
    <p:sldId id="272" r:id="rId31"/>
    <p:sldId id="273" r:id="rId32"/>
    <p:sldId id="275" r:id="rId33"/>
    <p:sldId id="264" r:id="rId34"/>
    <p:sldId id="269" r:id="rId35"/>
    <p:sldId id="299" r:id="rId36"/>
    <p:sldId id="300" r:id="rId37"/>
    <p:sldId id="301" r:id="rId38"/>
    <p:sldId id="314" r:id="rId39"/>
    <p:sldId id="307" r:id="rId40"/>
    <p:sldId id="288" r:id="rId41"/>
    <p:sldId id="289" r:id="rId42"/>
    <p:sldId id="295" r:id="rId43"/>
    <p:sldId id="296" r:id="rId44"/>
    <p:sldId id="297" r:id="rId45"/>
    <p:sldId id="311" r:id="rId46"/>
    <p:sldId id="312" r:id="rId47"/>
    <p:sldId id="298" r:id="rId48"/>
    <p:sldId id="309" r:id="rId49"/>
    <p:sldId id="310" r:id="rId50"/>
    <p:sldId id="293" r:id="rId51"/>
    <p:sldId id="294" r:id="rId52"/>
    <p:sldId id="308" r:id="rId53"/>
    <p:sldId id="313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198"/>
    <a:srgbClr val="2695CA"/>
    <a:srgbClr val="2796CB"/>
    <a:srgbClr val="3AB299"/>
    <a:srgbClr val="3A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9F548-891D-4001-9109-DEA7316C9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9B2BA7-2849-4A4A-86C2-F967CB0F3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95A62-1C63-401F-94A5-FD36DDBE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BEBF9A-05D9-4BCB-B673-FE36759B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704D1C-96B1-4EA3-A109-1ADA19D2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34B22-63A6-4A0E-8B0F-D31928A2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772CED-37A9-4E16-A87D-8B131AA21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79B3E2-109E-4170-965F-2C048896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A591A9-00BB-453B-BCCA-1990B398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D64971-3970-407C-8ECD-419C92A5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0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C1731EA-1E9A-4EF7-AD11-16345DB52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1E38F2-5E8B-4136-A085-4F5EBAA0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FE1DC1-6E9A-402A-B1EE-FE3BA8EC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D56A91-3409-4D6A-9F77-EBFFE62E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535950-51BE-45A5-B649-D1603A8C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6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3B5CC-130E-4FF9-955A-E2C5E7E2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C3C2F7-346E-4992-B927-B1F447B8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90CD2F-524B-42F8-B28E-E56CDC17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5C319-1D3E-4853-B66F-FD645A99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651340-DB79-4E81-9FB5-CC46C9B0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4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4903DC-7385-4853-A7A0-98196FF1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EC5154-9408-4800-B318-00BAA702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8680A-12DB-433E-9850-C791B6D2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2C6E2F-7424-487D-8CD2-D55A4AF6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0C8866-7807-40E8-9DD2-E2168A07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2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FF3CF-F416-406D-946A-EFDD7C1C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6BB4B-61FE-45AE-BB75-80D129582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8674CF-B61B-4555-A095-BAF958513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0514F7-4631-4A03-8E8C-7340A690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987BCF-9960-4B19-8770-4CFFE095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AB14DC-68DA-4FB3-A559-908887AA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8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30158-A37B-4032-A9DE-FACAAFCC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2BC149-AEFF-4B3E-8642-023E50B8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B8BC6A-3218-44D3-97AE-5AB1C257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6FF81F-D60A-4E15-8174-EACAA569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5326E5-782C-4D84-83C3-E6C91947C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A2D7B0D-A8B3-42F9-8D67-5344FB48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AB4EB86-5F36-4912-9FE1-3982C05B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E20A99-3642-45B5-9DD5-9F6C7EA9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6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A9C75-6DE1-4D16-9723-52A60C25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F77D0F-3C90-4B5B-8E52-12729CA2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925691-EA66-4DA1-B6AF-08162E30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0C643CA-103C-4080-9725-5F608BD3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43DFA3D-4E1F-44C3-BF1E-F4D0D51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F313135-47A6-4863-ADDA-76C4CBA8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98938A-31BA-46D1-BB91-EBDE2082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9ADA37-2D91-4839-B434-3691B1D6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5B6C26-4274-423B-82E0-EB33A7B4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C1D4B1-3502-46B9-BB7E-7E25960DE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6F16F4-D20B-4F2B-ADDF-EF7BC0B1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B6046F-56D0-4248-8808-F082654D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649D5-C517-419B-8205-930C901F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28A57-871D-4E4E-A6FE-4B12F635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26673A-3EA1-4DC4-8D5A-4E651BDA2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A7BA08-2736-4DCC-B946-E50269110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F9F1CF-0F7D-4514-8127-A49E3DDE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BA0F35-D9BC-4527-AE69-8F0737FD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1DD1A3-F4D8-4AB5-85D7-EA1991D1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8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B34B9-3BFF-4E27-98B9-CC3885EE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101434-9F2B-42D1-9D7C-97F0ACCB0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8B6F4C-6885-4FF1-B636-5E8362929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6226-6472-46C9-B5DB-46F1B7A8222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C747D3-3187-4FA7-AF3C-6757C3E7A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E1C1D1-66CA-4114-AE45-B35D98299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3C68-26A3-468F-8189-7A8D8023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mun-tekstil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5.pn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6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CA7C7A28-CD14-444D-AA41-97454834C5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662" y="2257882"/>
            <a:ext cx="3504676" cy="36845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381D8B-7AC4-4B7B-BA22-ECE1CCA8370F}"/>
              </a:ext>
            </a:extLst>
          </p:cNvPr>
          <p:cNvSpPr txBox="1"/>
          <p:nvPr/>
        </p:nvSpPr>
        <p:spPr>
          <a:xfrm>
            <a:off x="369116" y="134224"/>
            <a:ext cx="11822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829300" algn="l"/>
              </a:tabLs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ОТЧЕТ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29300" algn="l"/>
              </a:tabLs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депутатов избирательного округа № 2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29300" algn="l"/>
              </a:tabLs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деятельности за 2023 год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4857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лагоустройство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064C-B1F2-43EB-834E-6E7C8AEDB25F}"/>
              </a:ext>
            </a:extLst>
          </p:cNvPr>
          <p:cNvSpPr txBox="1"/>
          <p:nvPr/>
        </p:nvSpPr>
        <p:spPr>
          <a:xfrm>
            <a:off x="4941115" y="1193589"/>
            <a:ext cx="1058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Стадион «Москвич»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00C7FD-2F01-4443-937A-2848EB1C5D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80586"/>
            <a:ext cx="5118398" cy="3838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3DEED6-4933-4E01-AA6E-3E3C37A0E1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7" y="1780585"/>
            <a:ext cx="5118398" cy="3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2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лагоустройство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064C-B1F2-43EB-834E-6E7C8AEDB25F}"/>
              </a:ext>
            </a:extLst>
          </p:cNvPr>
          <p:cNvSpPr txBox="1"/>
          <p:nvPr/>
        </p:nvSpPr>
        <p:spPr>
          <a:xfrm>
            <a:off x="1065402" y="1075609"/>
            <a:ext cx="1058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жителями района Текстильщики по вопросам благоустройства придомовых территорий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65A9E3-B567-40B6-98E1-6A6730080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072" y="1486227"/>
            <a:ext cx="2224131" cy="29655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A0B408-E1FC-405B-A163-C578DB24EB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94" y="1486227"/>
            <a:ext cx="2224131" cy="29655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87EA88-F172-426D-BCB7-A0928C027D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16" y="1444942"/>
            <a:ext cx="2727122" cy="27271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A5A0FF5-D4F1-4838-BE2E-AED6B64303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17" y="4266790"/>
            <a:ext cx="2744678" cy="22260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B0A0EA8-AF18-4936-BD12-1BD1283B05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402" y="1444941"/>
            <a:ext cx="2882318" cy="26985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862AEA8-6DB9-4310-8B75-BCE2CA872E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403" y="4266790"/>
            <a:ext cx="2882318" cy="24851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685A67D-D06B-405D-9EAD-D6ED576037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801" y="4456564"/>
            <a:ext cx="3066938" cy="22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лагоустройство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064C-B1F2-43EB-834E-6E7C8AEDB25F}"/>
              </a:ext>
            </a:extLst>
          </p:cNvPr>
          <p:cNvSpPr txBox="1"/>
          <p:nvPr/>
        </p:nvSpPr>
        <p:spPr>
          <a:xfrm>
            <a:off x="1065402" y="1075609"/>
            <a:ext cx="1058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жителями района Текстильщики по вопросам благоустройства придомовых территорий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1B38B0-1777-4057-A1F7-0BDB69D05C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34" y="1406489"/>
            <a:ext cx="4000675" cy="53342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DA787A2-B541-4D2F-9524-67668E4E0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329" y="1406489"/>
            <a:ext cx="3442432" cy="25764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5CE185B-9CCF-4855-AE1B-DB19558A1D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22" y="1406491"/>
            <a:ext cx="3435259" cy="25764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2AF8886-6B3C-467C-8B50-5F6B50F88F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22" y="4155786"/>
            <a:ext cx="3442433" cy="25818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2B94B2-95E9-404B-A800-FCCF310327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39" y="4164277"/>
            <a:ext cx="3442432" cy="25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работ по капитальному ремонту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1E5B86-EDEB-4B31-9955-ECFB173F84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84" y="1260275"/>
            <a:ext cx="5550715" cy="41630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33ACD3-9608-43C0-8820-FD96D3213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60275"/>
            <a:ext cx="5573087" cy="41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2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рограмма реновации жилья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D97656-19FE-4BC6-96E1-75790534C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25" y="1881409"/>
            <a:ext cx="3791825" cy="30875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067472-29EE-4551-B1A9-64EE8C1FC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10" b="-79"/>
          <a:stretch/>
        </p:blipFill>
        <p:spPr>
          <a:xfrm>
            <a:off x="4413431" y="1881408"/>
            <a:ext cx="3791825" cy="30915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0A7DDA-7B54-4D27-B824-F171EC2DD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951" y="1900106"/>
            <a:ext cx="4077049" cy="30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рограмма реновации жилья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6E4CC5-E9D4-4BEA-8CA8-84215720E0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851" y="1183274"/>
            <a:ext cx="3301710" cy="44068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88420F-6901-43CA-A605-E1D54F076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8696"/>
            <a:ext cx="4246381" cy="38127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3351033-4EB4-4794-817C-F1CC5D547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150" y="1558695"/>
            <a:ext cx="4292370" cy="3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140903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Обследования выполненных работ по благоустройству территорий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65E361-9986-4389-8EA6-4CE319A751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7493"/>
            <a:ext cx="5187193" cy="3890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7D8550-D10D-4D47-997C-0B5CAC1D1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910" y="1757492"/>
            <a:ext cx="5187193" cy="38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7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140903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Приемка работ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капитальному ремонту многоквартирных домов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1CC0B9-5240-4D36-8341-043BC077C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8" y="1495300"/>
            <a:ext cx="2915033" cy="38867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6C7889-4259-4F11-86EE-C57871A390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631" y="1523898"/>
            <a:ext cx="2915033" cy="38867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74E073-0B81-4139-B8A4-FFE6D86D08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09599"/>
            <a:ext cx="2925756" cy="39010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10A59FD-725E-4362-9B33-539FF34D9E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010" y="1495300"/>
            <a:ext cx="2919662" cy="39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2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174000" y="926839"/>
            <a:ext cx="63969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«Это 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надо живым»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 мая депутатами муниципального округа Текстильщики в городе Москве в рамках празднования Дня Победы в Великой Отечественной войне было организовано торжественное мероприятие в библиотеке № 114.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59731F-718D-465F-81DD-F56E535D41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254" y="1024732"/>
            <a:ext cx="2523923" cy="2523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EF8D92-B716-4207-891D-6F79FA278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259" y="1034267"/>
            <a:ext cx="2523923" cy="2523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F9B72F-D1FD-4A08-95A7-DF87A76F8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254" y="3640203"/>
            <a:ext cx="5148928" cy="28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701749" y="895149"/>
            <a:ext cx="1107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Праздничный концерт «Своих не бросаем» , который был подготовлен Советом депутатов муниципального округа Текстильщики в рамках патриотического воспитания подрастающего поколения и поддержания боевого духа наших семей, прошел в ГБОУДО </a:t>
            </a:r>
            <a:r>
              <a:rPr lang="ru-RU" sz="1800" dirty="0" err="1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ДТДиМ</a:t>
            </a:r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им. </a:t>
            </a:r>
            <a:r>
              <a:rPr lang="ru-RU" sz="1800" dirty="0" err="1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А.П.Гайдара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70DD13-A0A1-4899-9F96-8668E781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491" y="1772092"/>
            <a:ext cx="5875327" cy="4190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23C4B1A-00AB-46A8-BA19-AC2B18554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1" y="1772092"/>
            <a:ext cx="5875326" cy="41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9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9526"/>
            <a:ext cx="12192000" cy="1622181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tabLst>
                <a:tab pos="58293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492596-4D72-4E24-8CC9-8C8C419C3B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03" y="1946910"/>
            <a:ext cx="2286000" cy="3429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5C08B28-7204-44BF-ADE3-1F9D729FFD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081" y="1946910"/>
            <a:ext cx="2286000" cy="3429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B65074-8B92-4223-890C-BE416D901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019" y="1946909"/>
            <a:ext cx="2286001" cy="34290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8FAD64D-D44E-4764-8EA3-67294549E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959" y="1946909"/>
            <a:ext cx="2529838" cy="3429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AEE3AA-F512-468B-B0BB-E10EFD3A12D5}"/>
              </a:ext>
            </a:extLst>
          </p:cNvPr>
          <p:cNvSpPr txBox="1"/>
          <p:nvPr/>
        </p:nvSpPr>
        <p:spPr>
          <a:xfrm>
            <a:off x="153203" y="5304815"/>
            <a:ext cx="228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 err="1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Видякин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 Сергей Львович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17F1C-77C8-44ED-9EFB-7525ABE04619}"/>
              </a:ext>
            </a:extLst>
          </p:cNvPr>
          <p:cNvSpPr txBox="1"/>
          <p:nvPr/>
        </p:nvSpPr>
        <p:spPr>
          <a:xfrm>
            <a:off x="9804932" y="537591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Гончарова Анна Викторовна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F15EF5-316A-4EBC-A4BE-F30FAC9493E6}"/>
              </a:ext>
            </a:extLst>
          </p:cNvPr>
          <p:cNvSpPr txBox="1"/>
          <p:nvPr/>
        </p:nvSpPr>
        <p:spPr>
          <a:xfrm>
            <a:off x="4778142" y="5304815"/>
            <a:ext cx="228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 err="1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Крутер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 Ирина Викторовна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51F276-93D2-4BB2-9320-4B225C101309}"/>
              </a:ext>
            </a:extLst>
          </p:cNvPr>
          <p:cNvSpPr txBox="1"/>
          <p:nvPr/>
        </p:nvSpPr>
        <p:spPr>
          <a:xfrm>
            <a:off x="7170020" y="532341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 err="1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Боровова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 Ирина Валерьевна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831346F-878F-4B78-A312-57A4D0D328EB}"/>
              </a:ext>
            </a:extLst>
          </p:cNvPr>
          <p:cNvSpPr txBox="1"/>
          <p:nvPr/>
        </p:nvSpPr>
        <p:spPr>
          <a:xfrm>
            <a:off x="2518612" y="532341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Bahnschrift SemiBold Condensed" panose="020B0502040204020203" pitchFamily="34" charset="0"/>
              </a:rPr>
              <a:t>Дмитриева Ольга Михайловна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6F9A75-9ED4-4D4D-BF85-9BD933F5B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872" y="194691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3140484" y="895148"/>
            <a:ext cx="639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февраля -День воинской славы России! </a:t>
            </a:r>
          </a:p>
          <a:p>
            <a:pPr algn="ctr"/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ЦМД Текстильщики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192528-304A-4F32-85AA-0427680C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2188" y="1541479"/>
            <a:ext cx="4480945" cy="1999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675419D-0781-45B7-A7D3-809445784A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479" y="1543039"/>
            <a:ext cx="3612126" cy="42620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1F3BFEB-3936-4894-B4E7-70457869BF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7" y="1541479"/>
            <a:ext cx="3734030" cy="42636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7429AE-584F-455F-9D7D-0C11C09B41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18"/>
          <a:stretch/>
        </p:blipFill>
        <p:spPr>
          <a:xfrm>
            <a:off x="7644774" y="3616110"/>
            <a:ext cx="4547226" cy="2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4782879" y="1017316"/>
            <a:ext cx="1122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1312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9 мая!</a:t>
            </a:r>
            <a:endParaRPr lang="ru-RU" sz="1800" dirty="0">
              <a:solidFill>
                <a:srgbClr val="13121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C614C3-03EF-4F8E-84B3-ABC2A747F0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285" y="2036495"/>
            <a:ext cx="5025008" cy="3348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AA822E-BAF6-4A91-AEE9-8F6AC24632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6" y="1544995"/>
            <a:ext cx="2675537" cy="17829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5E8771-3439-4083-BB2F-39AD7179D3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4" y="4030981"/>
            <a:ext cx="2675539" cy="17829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56D1642-309C-46F9-9396-69A9CA732B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45" y="1508816"/>
            <a:ext cx="2675537" cy="17829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8EF3B8A-DB83-4BC1-959B-A2D0D58827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45" y="4012892"/>
            <a:ext cx="2729827" cy="18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3581399" y="1116212"/>
            <a:ext cx="537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Дня Семьи, Любви и Верности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0287C9-463B-44E0-A3D0-F6FA40F88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873" y="2065111"/>
            <a:ext cx="4611807" cy="2825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80DBCB-422C-4698-ADE9-78469E90F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126" y="2065111"/>
            <a:ext cx="3723874" cy="28194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04BCCA-BF11-4139-A514-0DC069CAC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" y="2065606"/>
            <a:ext cx="3758655" cy="28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6095999" y="926850"/>
            <a:ext cx="639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февраля вместе с Главой управы Еленой </a:t>
            </a:r>
            <a:r>
              <a:rPr lang="ru-RU" sz="1800" dirty="0" err="1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Петушковой</a:t>
            </a:r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депутатами МО Текстильщики поздравили семейные пары, прожившие долгую и счастливую жизнь вместе) В ЦМД Текстильщики это мероприятие состоялось впервые.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A2BCBF-42D3-4664-874E-BB1F3AB1A7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306" y="2265618"/>
            <a:ext cx="4938822" cy="37041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81AD7B-B619-4735-9734-3A138342C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"/>
          <a:stretch/>
        </p:blipFill>
        <p:spPr>
          <a:xfrm>
            <a:off x="159488" y="960455"/>
            <a:ext cx="5892208" cy="50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1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3270374" y="895148"/>
            <a:ext cx="53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сквере по 1-му Саратовскому проезду прошел праздник для всей семьи «Лето в радость»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B55F20-0D72-4E02-B3EB-684648BE5E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97" y="1541479"/>
            <a:ext cx="5830184" cy="4372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DCFA87-610E-4BC9-ACE0-5244415356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52145"/>
            <a:ext cx="5815963" cy="43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66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3487479" y="1116211"/>
            <a:ext cx="870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Местный праздник, день района «Мои Текстильщики»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72D0CB-0DBC-4C76-9973-982771F338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618" y="1706606"/>
            <a:ext cx="6041143" cy="4027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1EB376-AA2C-418E-A5C6-204E8DE00A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6605"/>
            <a:ext cx="6043504" cy="40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местных праздников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2968431" y="1116212"/>
            <a:ext cx="662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312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Прекрасный праздник, посвященный Дню матери, на котором Глава района Елена Валентиновна </a:t>
            </a:r>
            <a:r>
              <a:rPr lang="ru-RU" dirty="0" err="1">
                <a:solidFill>
                  <a:srgbClr val="1312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Петушкова</a:t>
            </a:r>
            <a:r>
              <a:rPr lang="ru-RU" dirty="0">
                <a:solidFill>
                  <a:srgbClr val="1312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поздравила активных матерей района, многодетных мам и тех, чьи сыновья служат сейчас в зоне СВО состоялся в ЦМД «Текстильщики»</a:t>
            </a:r>
            <a:endParaRPr lang="ru-RU" sz="1800" dirty="0">
              <a:solidFill>
                <a:srgbClr val="13121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D20641-C429-4CB3-8134-BD3168BCAF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60" y="2391156"/>
            <a:ext cx="3811270" cy="28495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FD2E21-1FC6-47AF-B44A-42E6BC35E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068" y="2412856"/>
            <a:ext cx="3770427" cy="28278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FFE782-276B-411C-8D83-EBEF651830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5769" y="2459680"/>
            <a:ext cx="3538757" cy="27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субботник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1918738" y="848076"/>
            <a:ext cx="870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 с управой, муниципальными депутатами, ГБУ «Жилищник», советниками района, активными жителями района убрали весь мусор в сквере 2-го Саратовского проезда, а так же на прилегающей территории , посадили яблоню и две сирени.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5C4DEE-2F88-4BC1-8F54-3AA9E32170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632" y="2182476"/>
            <a:ext cx="3674378" cy="33948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68AF7CD-814E-4E9F-8085-A265F84795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111" y="2182476"/>
            <a:ext cx="3674378" cy="27557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C10924-F9BF-4220-A0DE-917A35B167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9" y="2182476"/>
            <a:ext cx="4261942" cy="3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89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Спортивные мероприятия в районе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8C3120-8F99-43D4-8095-F1520308C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9" y="1116212"/>
            <a:ext cx="5170415" cy="22911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9FABBF-F506-44C9-8341-E5D5A37D8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9" y="3507151"/>
            <a:ext cx="5170415" cy="25278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AC01E4-1D26-4203-94F1-1CC3335DDF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934" y="1116212"/>
            <a:ext cx="3056392" cy="22922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8662FF-4339-4A20-86CF-3106926CF4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46" y="3507151"/>
            <a:ext cx="3075767" cy="25278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3B1C3B6-3D21-4351-BC1B-8D5BDB97D6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273" y="1116212"/>
            <a:ext cx="3351146" cy="2292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2EEB800-EB06-4F0C-AB48-F0DB7B4F32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274" y="3521681"/>
            <a:ext cx="3351146" cy="25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Защитникам Отечества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1786790" y="969816"/>
            <a:ext cx="926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преддверии празднования Дня Защитника Отечества у памятника "Пушка" в районе Текстильщики прошла традиционная акция памяти и возложение цветов.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FE7407-FDFF-49AA-AF66-B9DB3A411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294" y="1729079"/>
            <a:ext cx="3146627" cy="41955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1F5F12-0AF9-43C0-98D2-D62FF278D0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68" y="1729079"/>
            <a:ext cx="3076691" cy="41108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D4EB4C2-59DD-466A-A67F-045D4515AE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556" y="1729079"/>
            <a:ext cx="5616952" cy="42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8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34223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 Совета депутатов Текстильщики муниципального округа Текстильщики в городе Москве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124450-A715-4380-A796-8A1EFF53FF74}"/>
              </a:ext>
            </a:extLst>
          </p:cNvPr>
          <p:cNvSpPr txBox="1"/>
          <p:nvPr/>
        </p:nvSpPr>
        <p:spPr>
          <a:xfrm>
            <a:off x="839788" y="1635463"/>
            <a:ext cx="10451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 депутатов муниципального округа Текстильщики в городе Москве осуществляет свою деятельность в соответствии с Конституцией Российской Федерации, Федеральным законом от 06.10.2003 № 131-ФЗ «Об общих принципах организации местного самоуправления в Российской Федерации», законом города Москвы от 06.11.2002 № 56 «Об организации местного самоуправления в городе Москве», законом города Москвы от 11.07.2012 № 39 «О наделении органов местного самоуправления муниципальных округов в городе Москве отдельными полномочиями города Москвы», Законом города Москвы от 16.12.2015 № 72 «О наделении органов местного самоуправления внутригородских муниципальных образований в городе Москве отдельными полномочиями города Москвы в сфере организации и проведения капитального ремонта общего имущества в многоквартирных домах в рамках реализации региональной программы капитального ремонта общего имущества в многоквартирных домах на территории города Москвы» Уставом муниципального округа, Регламентом Совета депутатов муниципального округа Текстильщики в городе Москве и другими законодательными актами Российской Федерации и города Москвы.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Защитникам Отечества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2232838" y="1116212"/>
            <a:ext cx="870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Торжественная церемония открытия памятника-обелиску «Воинам Московского жирового комбината, погибшим в годы Великой Отечественной войны» - Защитникам Отечества, жителям района Текстильщики, чей подвиг останется в наших сердцах.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2ADB4E-CFA7-44E2-98AC-74757DBA4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555" y="2002328"/>
            <a:ext cx="6960133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6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Защитникам Отечества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3490598" y="1084501"/>
            <a:ext cx="2913322" cy="317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312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еремония возложения цветов у памятника «Воинам Московского жирового комбината, погибшим в годы Великой Отечественной войны», посвященная контрнаступлению советских войск против немецко-фашистских войск в битве под Москвой.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5A2047-8596-48E2-9E91-48CADA1C22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920" y="1095687"/>
            <a:ext cx="5680005" cy="37851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D042A1-B4AF-42B8-8ECA-CEED554AF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" y="1116212"/>
            <a:ext cx="3230547" cy="4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7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Защитникам Отечества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838199" y="1005513"/>
            <a:ext cx="11229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312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Навестили и поздравили ветерана Великой Отечественной войны ,Пронина Василия Гавриловича, с 82-годовщиной контрнаступления советских войск против немецко-фашистских захватчиков в Битве под Москвой.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3121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Поздравили с Днём Победы — ветерана Великой Отечественной войны Полину Борисовну Булыгину.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3121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Поздравили С Днём медицинского работника участника Великой Отечественной войны Марию Михайловну Рохлину.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0E365A-DF1A-44C3-A8C2-905B728BC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856" y="2970258"/>
            <a:ext cx="4063296" cy="3047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125F82-AD5A-4611-A586-A22E308B6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1"/>
          <a:stretch/>
        </p:blipFill>
        <p:spPr>
          <a:xfrm>
            <a:off x="646824" y="2979423"/>
            <a:ext cx="2859773" cy="3020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B55007-D8EA-4ADE-991A-739A3E035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"/>
          <a:stretch/>
        </p:blipFill>
        <p:spPr>
          <a:xfrm>
            <a:off x="8777693" y="2994834"/>
            <a:ext cx="2681669" cy="30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2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latin typeface="Times New Roman" panose="02020603050405020304" pitchFamily="18" charset="0"/>
              </a:rPr>
              <a:t>В помощь СВО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88603" y="1116212"/>
            <a:ext cx="6396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Накануне Дня защитника Отечества, совместно с депутатским корпусом ЮВАО , поздравили с праздником, а также с праздником Широкой Масленицы , раненых бойцов СВО, проходящих лечение в Главном военном клиническом Госпитале им. Бурденко. </a:t>
            </a:r>
          </a:p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Передали блины, которые мы сами испекли ,сладости, письма и открытки от детей.</a:t>
            </a:r>
          </a:p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 пожелали скорейшего выздоровления и поблагодарили медицинский персонал госпиталя.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25B148-7FDF-4C48-B3B6-56C8E662C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91" b="-19121"/>
          <a:stretch/>
        </p:blipFill>
        <p:spPr>
          <a:xfrm>
            <a:off x="5667153" y="1152525"/>
            <a:ext cx="5771706" cy="5705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C26A95-4CB0-4355-AA5B-AEEF7F13D9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3" y="3897921"/>
            <a:ext cx="2216189" cy="16586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EFA7D2-504E-4A64-B32F-3EA8A5D183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93" y="3897920"/>
            <a:ext cx="2211572" cy="16586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99A650-ED49-4D4F-BDAE-8308BBCE1E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367" y="3897921"/>
            <a:ext cx="2211572" cy="1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0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помощь СВО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925F9-552E-442C-976D-AA8641169859}"/>
              </a:ext>
            </a:extLst>
          </p:cNvPr>
          <p:cNvSpPr txBox="1"/>
          <p:nvPr/>
        </p:nvSpPr>
        <p:spPr>
          <a:xfrm>
            <a:off x="9566545" y="1116212"/>
            <a:ext cx="2625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 благотворительного груза, собранного при участии глав муниципальных округов и жителей Юго-Восточного округа столицы, для нужд сводной казачьей бригады "ДОН" имени </a:t>
            </a:r>
            <a:r>
              <a:rPr lang="ru-RU" sz="1800" dirty="0" err="1">
                <a:solidFill>
                  <a:srgbClr val="1312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Архист</a:t>
            </a:r>
            <a:endParaRPr lang="ru-RU" sz="1800" dirty="0">
              <a:solidFill>
                <a:srgbClr val="13121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C5A3B5-F9D8-451F-A514-600E98D2E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42" y="988888"/>
            <a:ext cx="3378353" cy="50695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2057C8-2250-452B-A4B1-BA139A30FF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10" y="988888"/>
            <a:ext cx="5126483" cy="3416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0AE30C-AE46-4DB6-95C9-03293BE78E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10" y="3507076"/>
            <a:ext cx="5126483" cy="25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56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помощь СВО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1C5E77-8BA3-4B52-BDF6-86B2895B53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07" y="2009569"/>
            <a:ext cx="4379053" cy="32842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8F0296-2EE7-44DF-84F5-6A79DEF3F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772" y="2009569"/>
            <a:ext cx="4379054" cy="32842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8FD0D41-20E0-4323-9782-CE67B3F872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20" y="1170670"/>
            <a:ext cx="3092392" cy="41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84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помощь СВО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1B31DF-7A5B-4110-BF8C-E3E4185612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016" y="1361850"/>
            <a:ext cx="5523908" cy="4134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42C4E4-90E7-4BFD-8B27-255E5CAD8E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2" y="1300734"/>
            <a:ext cx="5593887" cy="41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90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помощь СВО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5DEBD9-DE97-40AF-8AB5-FE0C9F9F2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642" y="1382527"/>
            <a:ext cx="3249686" cy="43329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EB5ACC-8AEB-43A0-982D-149948BD77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046" y="1382526"/>
            <a:ext cx="3249686" cy="43329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083E86-38E1-47AC-91C6-97055D571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68" y="1382527"/>
            <a:ext cx="4639112" cy="43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5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помощь СВО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A3FA16-71B0-481E-A462-0821C1BCB8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184" y="1068804"/>
            <a:ext cx="3983439" cy="5311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AB1937-39AC-4966-8C76-260D706D4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16" y="3900042"/>
            <a:ext cx="3710690" cy="24800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AB254AB-4648-4838-8E2F-6A89F040E1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16" y="1068804"/>
            <a:ext cx="3710690" cy="27830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907A0A-BDF1-45D2-9E23-1797D981E0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418" y="1114310"/>
            <a:ext cx="3949309" cy="52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9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-1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помощь СВО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E9F63B-60AB-433D-A093-D9288B75B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561" y="1593909"/>
            <a:ext cx="4692877" cy="35196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CC77E7-9357-4FC5-931C-8ABF1F17C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7" y="1116212"/>
            <a:ext cx="3287611" cy="43834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25CE8D-CD43-453A-8C58-936C2DE05E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182" y="1116212"/>
            <a:ext cx="3287611" cy="43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9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173172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Autofit/>
          </a:bodyPr>
          <a:lstStyle/>
          <a:p>
            <a:pPr algn="ctr">
              <a:tabLst>
                <a:tab pos="58293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 Совета депутатов Текстильщики муниципального округа Текстильщики в городе Москве 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124450-A715-4380-A796-8A1EFF53FF74}"/>
              </a:ext>
            </a:extLst>
          </p:cNvPr>
          <p:cNvSpPr txBox="1"/>
          <p:nvPr/>
        </p:nvSpPr>
        <p:spPr>
          <a:xfrm>
            <a:off x="-270365" y="4166564"/>
            <a:ext cx="10451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являемся депутат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избирательному округу № 2 </a:t>
            </a:r>
          </a:p>
          <a:p>
            <a:pPr indent="450215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 в 2023 году было организовано и проведено: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заседаний Совета депутатов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более 100 вопросов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93 решения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2721F8-DDAB-485D-9E66-4C47C624F6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35" y="1260275"/>
            <a:ext cx="4007404" cy="2670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DF80EC-F163-45AF-808B-2190C5A25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586" y="1260275"/>
            <a:ext cx="4024182" cy="26817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FEA032-B6FC-4CE9-A28E-4C083B9BB7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415" y="1260275"/>
            <a:ext cx="3714050" cy="2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140903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населения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064C-B1F2-43EB-834E-6E7C8AEDB25F}"/>
              </a:ext>
            </a:extLst>
          </p:cNvPr>
          <p:cNvSpPr txBox="1"/>
          <p:nvPr/>
        </p:nvSpPr>
        <p:spPr>
          <a:xfrm>
            <a:off x="1605093" y="1371979"/>
            <a:ext cx="10586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номера</a:t>
            </a:r>
            <a:r>
              <a:rPr lang="x-none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спецвыпуска газеты «Депутатская правда» (тираж 30 000 экз.)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x-none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 Совета депутатов муниципального округа Текстильщики </a:t>
            </a:r>
            <a:r>
              <a:rPr lang="x-none" sz="1800" b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http://mun-tekstil.ru/</a:t>
            </a:r>
            <a:r>
              <a:rPr lang="x-none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x-none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бюллетен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x-none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«Московский муниципальный вестник»;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x-none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информация о работе Совета депутатов размещается на информационных стендах.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76F087-0B81-4AF6-A8D2-365EF55F1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4825"/>
            <a:ext cx="3954967" cy="2817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24FECB-6102-4E76-9CB4-82C2C1AF6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939" y="2734825"/>
            <a:ext cx="2302190" cy="31836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5703235-E869-4CC4-B484-4279355F6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5"/>
          <a:stretch/>
        </p:blipFill>
        <p:spPr>
          <a:xfrm>
            <a:off x="8735610" y="2730157"/>
            <a:ext cx="3391950" cy="3188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5C177FC-1899-4508-959B-8F9358D9E5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101" y="2730157"/>
            <a:ext cx="2352069" cy="31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7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37197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общественными объединениями и другими организациями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064C-B1F2-43EB-834E-6E7C8AEDB25F}"/>
              </a:ext>
            </a:extLst>
          </p:cNvPr>
          <p:cNvSpPr txBox="1"/>
          <p:nvPr/>
        </p:nvSpPr>
        <p:spPr>
          <a:xfrm>
            <a:off x="2525608" y="2505670"/>
            <a:ext cx="105869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 ветеранов района Текстильщики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московского долголетия «Текстильщики»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районное отделение Партии "ЕДИНАЯ РОССИЯ"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общественная организацией РОО «Наши дети»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66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567981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0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 ветеранов района Текстильщики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327958"/>
            <a:ext cx="12192000" cy="530041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B6FD73-4C82-40D0-B8B1-C68F77E88A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898" y="665009"/>
            <a:ext cx="3626718" cy="2720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B7D86D-1B9F-4E86-AD7E-B43CE963A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4" y="665010"/>
            <a:ext cx="3626718" cy="2720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37E2B2-C887-46F6-8DCF-404C65C772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9" y="3472949"/>
            <a:ext cx="3626723" cy="27200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AD8EA13-60B5-44DD-80DD-2FF703EFF2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75" y="3482075"/>
            <a:ext cx="3665142" cy="27488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891CB3E-F98D-4E1D-A610-26C450AE26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13" y="665009"/>
            <a:ext cx="3626718" cy="2720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762B83E-0414-4BFE-9963-3E5EB0FD18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227" y="3488856"/>
            <a:ext cx="3647057" cy="27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8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18660" y="-20211"/>
            <a:ext cx="12192000" cy="721453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9" y="13344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московского долголетия «Текстильщики» 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4DFB84-A7EB-4246-B125-E7F52A209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0" y="734797"/>
            <a:ext cx="3893192" cy="30252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F1E461-99FA-4FE1-8B97-2675241D8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020" y="766309"/>
            <a:ext cx="3899796" cy="2924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9BFB23-E9B3-4171-89D4-0810B8D9C6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32" y="766309"/>
            <a:ext cx="4156208" cy="2477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12C8AFA-5589-44AA-8681-2DA6C64CFB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32" y="3288654"/>
            <a:ext cx="4076708" cy="21657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956660-E3D1-47C8-81C0-05C5440805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" y="3773422"/>
            <a:ext cx="3891126" cy="29183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C316BE-8CDE-4F0F-BE15-09745A78B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020" y="3724711"/>
            <a:ext cx="3980037" cy="29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57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37197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Районное отделение Партии "ЕДИНАЯ РОССИЯ"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7975F3-CCB3-4A05-A34C-EDA503187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5" y="1371979"/>
            <a:ext cx="2471216" cy="2642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D68093-33F2-4007-BBD8-7783A8699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846" y="1371980"/>
            <a:ext cx="3523427" cy="26425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9F41E1C-3C7D-4B02-BBFD-26EB4CB557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088" y="1371980"/>
            <a:ext cx="3523427" cy="26425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8C34133-FA35-45BB-8DD9-2CA03809E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462" y="1371979"/>
            <a:ext cx="2234591" cy="48446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BDAD57C-64D0-44D5-B863-420646FE24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4" y="4150452"/>
            <a:ext cx="3224168" cy="2418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3B018A-BAF5-4DAD-BA1C-EF126F687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929" y="4150451"/>
            <a:ext cx="2837540" cy="24181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A4C2E2C-A0A0-4472-A9FC-795604D00E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458" y="4199734"/>
            <a:ext cx="2371931" cy="23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7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1"/>
            <a:ext cx="12192000" cy="1065402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Районное отделение Партии "ЕДИНАЯ РОССИЯ"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9FDD10-FB0E-493C-BCF3-ABE3B23C11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495" y="1173968"/>
            <a:ext cx="3821487" cy="2546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290651-3BC2-47D0-90E7-C7AA58713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496" y="3829196"/>
            <a:ext cx="3821487" cy="28661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76A70AC-3A9C-4B0F-BE16-52A958C49E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868" y="1213783"/>
            <a:ext cx="4797763" cy="2215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0C0C6BF-4017-4C6C-95C5-A0EAA65D8F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582" y="3577380"/>
            <a:ext cx="2341049" cy="31213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204A0EE-F885-4C82-B720-F489ADC011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60" y="3609327"/>
            <a:ext cx="2314488" cy="30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9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1"/>
            <a:ext cx="12192000" cy="1065402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Районное отделение Партии "ЕДИНАЯ РОССИЯ"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A706D2-75A3-4A28-A714-B49A7367A3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55" y="2097246"/>
            <a:ext cx="4019605" cy="2843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1464FE-C373-4759-9367-A65268B46D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28" y="2097246"/>
            <a:ext cx="3791827" cy="28438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29523C2-5285-4BEA-B1DD-35C5CCF438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728" y="2097247"/>
            <a:ext cx="3791827" cy="28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37197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бщественная организацией РОО «Наши дети»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C19B50-0BF5-421D-A107-E3995CF31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3" y="1531895"/>
            <a:ext cx="3101130" cy="23258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6FE4A7-2805-47BF-BF2B-911270AF31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478" y="1531895"/>
            <a:ext cx="3101130" cy="23258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D610FC-E37F-4304-98B2-001D23354B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876" y="1590618"/>
            <a:ext cx="3127190" cy="23258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D3B835D-1BA7-4741-9F83-C46B62C7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03" y="3916466"/>
            <a:ext cx="3665206" cy="28130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EAE97BD-1E60-46B0-8D4D-BA658ACE49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043" y="3916466"/>
            <a:ext cx="3853488" cy="28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6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929541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7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бщественная организацией РОО «Наши дети»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03BD8E-9010-4FD4-8918-FD39F09ED8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889" y="1025521"/>
            <a:ext cx="3918358" cy="29387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EBA5BF-D9AA-493A-8245-46F2CC5C81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789" y="1053722"/>
            <a:ext cx="5240322" cy="29476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B5329EA-9FA0-4748-82C3-14718A209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703" y="4060270"/>
            <a:ext cx="7776594" cy="2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6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929541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238259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общественными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советниками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D1563E-9341-4EA0-B8B2-0F0B0BDC2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509" y="3698955"/>
            <a:ext cx="4601961" cy="30703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27C0B9F-0B67-4090-A22B-C80817A80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310" y="1003809"/>
            <a:ext cx="4620535" cy="26198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6276D4-4DC1-454A-93BF-1FA621E98C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4" y="3700003"/>
            <a:ext cx="4091032" cy="3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Autofit/>
          </a:bodyPr>
          <a:lstStyle/>
          <a:p>
            <a:pPr algn="ctr">
              <a:tabLst>
                <a:tab pos="58293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 Совета депутатов Текстильщики муниципального округа Текстильщики в городе Москве 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149130"/>
            <a:ext cx="12192000" cy="70887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124450-A715-4380-A796-8A1EFF53FF74}"/>
              </a:ext>
            </a:extLst>
          </p:cNvPr>
          <p:cNvSpPr txBox="1"/>
          <p:nvPr/>
        </p:nvSpPr>
        <p:spPr>
          <a:xfrm>
            <a:off x="385210" y="895149"/>
            <a:ext cx="104518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важными из них являются: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проведении внешней проверки Контрольно-счетной палатой Москвы годового отчета об исполнении бюджета муниципального округа Текстильщики в городе Москве за 2022 год;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награждении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Злодевой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Валентины Викторовна Почётным знаком «Почётный житель муниципального округа Текстильщики в городе Москве»;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 тематики и сроков проведения местных праздничных мероприятий на территории муниципального округа Текстильщики в городе Москве на 2023 год;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согласовании места размещения ярмарки выходного дня на 2024 Решения, принятые в рамках реализации Закона города Москвы от 11.07.2012 № 39 «О наделении органов местного самоуправления муниципальных округов в городе Москве отдельными полномочиями города Москвы»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частности: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-об информации руководителей учреждений района о работе в 2022 году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-согласование (отказ в согласовании) проекта схемы и проекта изменения схемы размещения нестационарных торговых объектов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-формирование и утверждение плана дополнительных мероприятий по социально-экономическому развитию района в 2023 году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-согласование внесенного главой управы района ежеквартального сводного районного календарного плана по досуговой, социально-воспитательной, физкультурно-оздоровительной и спортивной работе с населением по месту жительства  </a:t>
            </a: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23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населения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97E51-1A65-42F7-9AA0-BAF000661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01" y="1579669"/>
            <a:ext cx="5276086" cy="39570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9DF8EB-BA41-4EEF-B4A3-21685DD5B8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815" y="1587912"/>
            <a:ext cx="5276087" cy="39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59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населения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AE74E2-31C8-4566-A1E9-B4C5FA7F0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5" y="920552"/>
            <a:ext cx="6563365" cy="50168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FB427C-C6C0-4AF1-8450-1BE7D63AE8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575" y="920552"/>
            <a:ext cx="3754832" cy="50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9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063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населения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699DDC-C650-4127-A7B6-D9A6C72EE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295" y="973121"/>
            <a:ext cx="2621430" cy="46391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E9B31D-3A47-4D33-8013-BB63E699D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819" y="973121"/>
            <a:ext cx="2621428" cy="4639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E44AE7-D906-4AEE-AB84-3B7C738FE5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" y="973121"/>
            <a:ext cx="3091535" cy="46391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C54DA2-131D-4E0F-B716-BA5923F960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799" y="973121"/>
            <a:ext cx="3091535" cy="46391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D2524B-2BC0-4B0F-AFD3-3134BC21C013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79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BC6970-0389-463B-BC2D-36CAC1D84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52CF577-535F-4F05-91B2-20BC60292FCF}"/>
              </a:ext>
            </a:extLst>
          </p:cNvPr>
          <p:cNvSpPr/>
          <p:nvPr/>
        </p:nvSpPr>
        <p:spPr>
          <a:xfrm>
            <a:off x="2966484" y="4824960"/>
            <a:ext cx="6900529" cy="98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87" y="4824959"/>
            <a:ext cx="10836349" cy="1152127"/>
          </a:xfrm>
        </p:spPr>
        <p:txBody>
          <a:bodyPr>
            <a:noAutofit/>
          </a:bodyPr>
          <a:lstStyle/>
          <a:p>
            <a:pPr algn="ctr">
              <a:tabLst>
                <a:tab pos="5829300" algn="l"/>
              </a:tabLst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1FA73-43AF-4E72-9AB5-B4DFB4613C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14" y="334828"/>
            <a:ext cx="2511172" cy="2406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2A01DA-AA65-43D2-A208-1DA6B9B13C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385" y1="15723" x2="99231" y2="13522"/>
                        <a14:foregroundMark x1="78846" y1="13836" x2="40385" y2="55660"/>
                        <a14:foregroundMark x1="41154" y1="30503" x2="54615" y2="66352"/>
                        <a14:foregroundMark x1="21154" y1="11006" x2="21154" y2="11006"/>
                        <a14:foregroundMark x1="23077" y1="25472" x2="23077" y2="20126"/>
                        <a14:foregroundMark x1="15000" y1="28302" x2="15000" y2="28302"/>
                        <a14:foregroundMark x1="75000" y1="33333" x2="75000" y2="33333"/>
                        <a14:foregroundMark x1="40385" y1="63208" x2="40385" y2="63208"/>
                        <a14:foregroundMark x1="55769" y1="67296" x2="55769" y2="67296"/>
                        <a14:foregroundMark x1="56538" y1="75157" x2="56538" y2="75157"/>
                        <a14:foregroundMark x1="38077" y1="70126" x2="38077" y2="70126"/>
                        <a14:foregroundMark x1="42308" y1="61006" x2="42308" y2="61006"/>
                        <a14:foregroundMark x1="35769" y1="63208" x2="35769" y2="63208"/>
                        <a14:foregroundMark x1="39615" y1="59434" x2="39615" y2="59434"/>
                        <a14:foregroundMark x1="35385" y1="8491" x2="35385" y2="8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029" y="283873"/>
            <a:ext cx="1638458" cy="2002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C1DD802-91E1-431E-8F8B-45751CA40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59" y="451607"/>
            <a:ext cx="1553911" cy="18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333850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 Совета депутатов Текстильщики муниципального округа Текстильщики в городе Москве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124450-A715-4380-A796-8A1EFF53FF74}"/>
              </a:ext>
            </a:extLst>
          </p:cNvPr>
          <p:cNvSpPr txBox="1"/>
          <p:nvPr/>
        </p:nvSpPr>
        <p:spPr>
          <a:xfrm>
            <a:off x="703992" y="1333850"/>
            <a:ext cx="10451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Решения, принятые ранее в рамках реализации Закона города Москвы от 16.12.2015 № 72 «О наделении органов местного самоуправления внутригородских муниципальных образований в городе Москве отдельными полномочиями города Москвы в сфере организации и проведения капитального ремонта общего имущества в многоквартирных домах в рамках реализации региональной программы капитального ремонта общего имущества в многоквартирных домах на территории города Москвы» продолжали реализацию в 2023 году 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BDA541-9A0E-49F3-B224-86FD9D7BA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9" y="3192442"/>
            <a:ext cx="3923514" cy="2614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75024D-9691-46C7-8B6D-1989B8500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43" y="3192442"/>
            <a:ext cx="3923514" cy="26146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2655AE5-9CFB-4946-A510-C68BEFC6E6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763" y="3192442"/>
            <a:ext cx="3923514" cy="26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340206" cy="1426128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 Совета депутатов Текстильщики муниципального округа Текстильщики в городе Москве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DE7C7-AB67-4958-B2AD-8D16C03A66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976" y="1894922"/>
            <a:ext cx="3571257" cy="23799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AADFBD-451F-4722-99CC-61AC69A71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1"/>
          <a:stretch/>
        </p:blipFill>
        <p:spPr>
          <a:xfrm>
            <a:off x="21432" y="1869160"/>
            <a:ext cx="4089681" cy="29926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1BC4E5-82A8-4B84-A86C-8736E3CEE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2096" y="1894922"/>
            <a:ext cx="4224467" cy="30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1333850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indent="450215"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Комиссии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124450-A715-4380-A796-8A1EFF53FF74}"/>
              </a:ext>
            </a:extLst>
          </p:cNvPr>
          <p:cNvSpPr txBox="1"/>
          <p:nvPr/>
        </p:nvSpPr>
        <p:spPr>
          <a:xfrm>
            <a:off x="712381" y="1333850"/>
            <a:ext cx="10451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аседания Комиссии Совета депутатов муниципального округа Текстильщики в городе Москве по организации работы Совета депутатов, осуществлению контроля за работой органов и должностных лиц местного самоуправления, за соблюдением депутатской этики.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работе комиссий,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осуществляющих открытие работ и приемку оказанных услуг и (или) выполненных работ по капитальному ремонту общего имущества в многоквартирных домах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проведение которого обеспечивает Фонд капитального ремонта многоквартирных домов города Москвы 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работе комиссий,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осуществляющих открытие работ и приемку оказанных услуг и (или) выполненных работ по благоустройству территории района Текстильщики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58962A-5E27-4212-B692-DE824722C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07" y="3312795"/>
            <a:ext cx="5629013" cy="25374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4DF9F8-D81A-4203-ADA0-034C0EC8EC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56" y="3316813"/>
            <a:ext cx="4091030" cy="25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A49068A1-EEBB-488A-8075-9A866B55E254}"/>
              </a:ext>
            </a:extLst>
          </p:cNvPr>
          <p:cNvSpPr/>
          <p:nvPr/>
        </p:nvSpPr>
        <p:spPr>
          <a:xfrm>
            <a:off x="0" y="0"/>
            <a:ext cx="12192000" cy="895149"/>
          </a:xfrm>
          <a:prstGeom prst="flowChartDocument">
            <a:avLst/>
          </a:prstGeom>
          <a:solidFill>
            <a:srgbClr val="39B198"/>
          </a:solidFill>
          <a:ln>
            <a:solidFill>
              <a:srgbClr val="3AB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0BA77-3F1F-4A98-A698-96E0A49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3022"/>
          </a:xfrm>
        </p:spPr>
        <p:txBody>
          <a:bodyPr>
            <a:normAutofit fontScale="90000"/>
          </a:bodyPr>
          <a:lstStyle/>
          <a:p>
            <a:pPr algn="ctr">
              <a:tabLst>
                <a:tab pos="582930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обращениями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04E8B-F708-4441-A212-356C4F47046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rgbClr val="2695CA"/>
          </a:solidFill>
          <a:ln>
            <a:solidFill>
              <a:srgbClr val="279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064C-B1F2-43EB-834E-6E7C8AEDB25F}"/>
              </a:ext>
            </a:extLst>
          </p:cNvPr>
          <p:cNvSpPr txBox="1"/>
          <p:nvPr/>
        </p:nvSpPr>
        <p:spPr>
          <a:xfrm>
            <a:off x="151001" y="1450492"/>
            <a:ext cx="105869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темы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благоустройство,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работ по капитальному ремонту, 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реновации жилья, 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о льготах пенсионерам, инвалидам, 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начисление пенсий, решение жилищных вопросов, 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правомерность выставления счетов на коммунальные услуги нарушения в работе управляющих компаний, 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инициативным группам района по вопросам проведения собраний собственников жилья в многоквартирных домах,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правовая юридическая помощь,</a:t>
            </a:r>
          </a:p>
          <a:p>
            <a:pPr marL="342900" lvl="0" indent="-342900" algn="just">
              <a:buFont typeface="Sitka Heading" panose="02000505000000020004" pitchFamily="2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 при оформлении документов граждан в различные инстанции).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03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1346</Words>
  <Application>Microsoft Office PowerPoint</Application>
  <PresentationFormat>Произвольный</PresentationFormat>
  <Paragraphs>141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 </vt:lpstr>
      <vt:lpstr>Заседания Совета депутатов Текстильщики муниципального округа Текстильщики в городе Москве </vt:lpstr>
      <vt:lpstr>Заседания Совета депутатов Текстильщики муниципального округа Текстильщики в городе Москве </vt:lpstr>
      <vt:lpstr>Заседания Совета депутатов Текстильщики муниципального округа Текстильщики в городе Москве </vt:lpstr>
      <vt:lpstr>Заседания Совета депутатов Текстильщики муниципального округа Текстильщики в городе Москве </vt:lpstr>
      <vt:lpstr>Заседания Совета депутатов Текстильщики муниципального округа Текстильщики в городе Москве </vt:lpstr>
      <vt:lpstr>Работа в Комиссии</vt:lpstr>
      <vt:lpstr>Работа с обращениями</vt:lpstr>
      <vt:lpstr>Благоустройство</vt:lpstr>
      <vt:lpstr>Благоустройство</vt:lpstr>
      <vt:lpstr>Благоустройство</vt:lpstr>
      <vt:lpstr>Качество работ по капитальному ремонту</vt:lpstr>
      <vt:lpstr>Программа реновации жилья</vt:lpstr>
      <vt:lpstr>Программа реновации жилья</vt:lpstr>
      <vt:lpstr>Обследования выполненных работ по благоустройству территорий </vt:lpstr>
      <vt:lpstr>Приемка работ  по капитальному ремонту многоквартирных домов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Проведение местных праздников </vt:lpstr>
      <vt:lpstr>Районный субботник</vt:lpstr>
      <vt:lpstr>Спортивные мероприятия в районе</vt:lpstr>
      <vt:lpstr>Защитникам Отечества</vt:lpstr>
      <vt:lpstr>Защитникам Отечества</vt:lpstr>
      <vt:lpstr>Защитникам Отечества</vt:lpstr>
      <vt:lpstr>Защитникам Отечества</vt:lpstr>
      <vt:lpstr>В помощь СВО </vt:lpstr>
      <vt:lpstr>В помощь СВО </vt:lpstr>
      <vt:lpstr>В помощь СВО</vt:lpstr>
      <vt:lpstr>В помощь СВО</vt:lpstr>
      <vt:lpstr>В помощь СВО</vt:lpstr>
      <vt:lpstr>В помощь СВО</vt:lpstr>
      <vt:lpstr>В помощь СВО</vt:lpstr>
      <vt:lpstr>Информирование населения </vt:lpstr>
      <vt:lpstr>Взаимодействие с общественными объединениями и другими организациями</vt:lpstr>
      <vt:lpstr>Совет ветеранов района Текстильщики</vt:lpstr>
      <vt:lpstr>Центр московского долголетия «Текстильщики» </vt:lpstr>
      <vt:lpstr>Районное отделение Партии "ЕДИНАЯ РОССИЯ"</vt:lpstr>
      <vt:lpstr>Районное отделение Партии "ЕДИНАЯ РОССИЯ"</vt:lpstr>
      <vt:lpstr>Районное отделение Партии "ЕДИНАЯ РОССИЯ"</vt:lpstr>
      <vt:lpstr>Общественная организацией РОО «Наши дети»</vt:lpstr>
      <vt:lpstr>Общественная организацией РОО «Наши дети»</vt:lpstr>
      <vt:lpstr>Взаимодействие с общественными советниками</vt:lpstr>
      <vt:lpstr>Прием населения</vt:lpstr>
      <vt:lpstr>Прием населения</vt:lpstr>
      <vt:lpstr>Прием населения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Таня</cp:lastModifiedBy>
  <cp:revision>47</cp:revision>
  <dcterms:created xsi:type="dcterms:W3CDTF">2023-12-13T10:39:35Z</dcterms:created>
  <dcterms:modified xsi:type="dcterms:W3CDTF">2023-12-22T11:01:47Z</dcterms:modified>
</cp:coreProperties>
</file>